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  <p:sldId id="272" r:id="rId14"/>
    <p:sldId id="273" r:id="rId15"/>
    <p:sldId id="267" r:id="rId16"/>
    <p:sldId id="268" r:id="rId17"/>
    <p:sldId id="269" r:id="rId18"/>
    <p:sldId id="270" r:id="rId19"/>
    <p:sldId id="280" r:id="rId20"/>
    <p:sldId id="274" r:id="rId21"/>
    <p:sldId id="275" r:id="rId22"/>
    <p:sldId id="276" r:id="rId23"/>
    <p:sldId id="277" r:id="rId24"/>
    <p:sldId id="278" r:id="rId25"/>
    <p:sldId id="279" r:id="rId26"/>
    <p:sldId id="281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8" r:id="rId36"/>
    <p:sldId id="300" r:id="rId37"/>
    <p:sldId id="292" r:id="rId38"/>
    <p:sldId id="309" r:id="rId39"/>
    <p:sldId id="310" r:id="rId40"/>
    <p:sldId id="307" r:id="rId41"/>
    <p:sldId id="308" r:id="rId42"/>
    <p:sldId id="293" r:id="rId43"/>
    <p:sldId id="294" r:id="rId44"/>
    <p:sldId id="295" r:id="rId45"/>
    <p:sldId id="296" r:id="rId46"/>
    <p:sldId id="297" r:id="rId47"/>
    <p:sldId id="301" r:id="rId48"/>
    <p:sldId id="302" r:id="rId49"/>
    <p:sldId id="303" r:id="rId50"/>
    <p:sldId id="304" r:id="rId51"/>
    <p:sldId id="305" r:id="rId52"/>
    <p:sldId id="306" r:id="rId53"/>
    <p:sldId id="299" r:id="rId54"/>
    <p:sldId id="291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806"/>
    <p:restoredTop sz="94643"/>
  </p:normalViewPr>
  <p:slideViewPr>
    <p:cSldViewPr snapToGrid="0" snapToObjects="1">
      <p:cViewPr varScale="1">
        <p:scale>
          <a:sx n="54" d="100"/>
          <a:sy n="54" d="100"/>
        </p:scale>
        <p:origin x="240" y="1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/>
              <a:t>11/2/18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11/2/18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11/2/18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11/2/18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11/2/18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11/2/18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11/2/18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11/2/18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11/2/18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11/2/18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/>
              <a:t>11/2/18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/>
              <a:t>11/2/18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/>
              <a:t>11/2/18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11/2/18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11/2/18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11/2/18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11/2/18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/>
              <a:t>11/2/18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89307-5B98-014D-885F-F3673CE737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sz="3000" dirty="0"/>
              <a:t>Β. Τζέρπος, Δρ.Θ.</a:t>
            </a:r>
            <a:br>
              <a:rPr lang="el-GR" sz="3000" dirty="0"/>
            </a:br>
            <a:br>
              <a:rPr lang="el-GR" sz="3000" dirty="0"/>
            </a:br>
            <a:r>
              <a:rPr lang="el-GR" sz="3000" dirty="0"/>
              <a:t>Οι δράσεις του Συνοδικού Γραφείου Προσκυνηματικών Περιηγήσεων από το </a:t>
            </a:r>
            <a:br>
              <a:rPr lang="el-GR" sz="3000" dirty="0"/>
            </a:br>
            <a:r>
              <a:rPr lang="el-GR" sz="3000" dirty="0"/>
              <a:t>Β´ Πανελλήνιο Συνέδριο Προσκυνηματικών Περιηγήσεων έως και σήμερα.</a:t>
            </a:r>
            <a:endParaRPr lang="en-US" sz="3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4AAC33-6FAE-B140-B4BE-C56D90B695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Γ´ Πανελληνιο Συνεδριο Προσκυνηματικων Περιηγησεων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917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069AD-ED0F-A941-B358-213AC95BE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MITT 2018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E3CCCD-6A29-6745-8629-F43368372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5293" y="2052638"/>
            <a:ext cx="6323190" cy="4195762"/>
          </a:xfrm>
        </p:spPr>
      </p:pic>
    </p:spTree>
    <p:extLst>
      <p:ext uri="{BB962C8B-B14F-4D97-AF65-F5344CB8AC3E}">
        <p14:creationId xmlns:p14="http://schemas.microsoft.com/office/powerpoint/2010/main" val="1172663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4DF8E-6823-B24D-A4AA-D1B1537EB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UITT 2017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0CCB6C-672B-ED4B-AD48-ACC901901D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9004" y="2052638"/>
            <a:ext cx="6355767" cy="4195762"/>
          </a:xfrm>
        </p:spPr>
      </p:pic>
    </p:spTree>
    <p:extLst>
      <p:ext uri="{BB962C8B-B14F-4D97-AF65-F5344CB8AC3E}">
        <p14:creationId xmlns:p14="http://schemas.microsoft.com/office/powerpoint/2010/main" val="173480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9D8FA-C19F-5C4A-A5F0-A47E614F3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UITT 2017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505319-D23D-444B-ACAE-B8E23F678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7170" y="2052638"/>
            <a:ext cx="6279436" cy="4195762"/>
          </a:xfrm>
        </p:spPr>
      </p:pic>
    </p:spTree>
    <p:extLst>
      <p:ext uri="{BB962C8B-B14F-4D97-AF65-F5344CB8AC3E}">
        <p14:creationId xmlns:p14="http://schemas.microsoft.com/office/powerpoint/2010/main" val="2097542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02758-1BBA-4949-BD3D-97179AFA2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UITT 2017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26B4E8-11CB-D545-9BC0-A7B845359D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8174" y="2052638"/>
            <a:ext cx="6317428" cy="4195762"/>
          </a:xfrm>
        </p:spPr>
      </p:pic>
    </p:spTree>
    <p:extLst>
      <p:ext uri="{BB962C8B-B14F-4D97-AF65-F5344CB8AC3E}">
        <p14:creationId xmlns:p14="http://schemas.microsoft.com/office/powerpoint/2010/main" val="3736254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50CC7-06FF-1941-A4B9-4413FA6FA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UITT 2017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C6DE72-F26C-5940-84CF-74C62D9FA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1328" y="2052638"/>
            <a:ext cx="6351119" cy="4195762"/>
          </a:xfrm>
        </p:spPr>
      </p:pic>
    </p:spTree>
    <p:extLst>
      <p:ext uri="{BB962C8B-B14F-4D97-AF65-F5344CB8AC3E}">
        <p14:creationId xmlns:p14="http://schemas.microsoft.com/office/powerpoint/2010/main" val="1066485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0698C-491B-EE4E-A4BC-2B746BD7F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UITT 2018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6F2501-8FAB-B44D-866A-F7485DBFBE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5827" y="2052638"/>
            <a:ext cx="6322121" cy="4195762"/>
          </a:xfrm>
        </p:spPr>
      </p:pic>
    </p:spTree>
    <p:extLst>
      <p:ext uri="{BB962C8B-B14F-4D97-AF65-F5344CB8AC3E}">
        <p14:creationId xmlns:p14="http://schemas.microsoft.com/office/powerpoint/2010/main" val="2237784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E1A3A-CE2A-FC43-9B62-033C9A4A2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UITT 2018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127B97-9DFD-4A49-A209-DB27D9FB3F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2424" y="2052638"/>
            <a:ext cx="6288928" cy="4195762"/>
          </a:xfrm>
        </p:spPr>
      </p:pic>
    </p:spTree>
    <p:extLst>
      <p:ext uri="{BB962C8B-B14F-4D97-AF65-F5344CB8AC3E}">
        <p14:creationId xmlns:p14="http://schemas.microsoft.com/office/powerpoint/2010/main" val="987850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FBDAF-9949-DF43-9F9F-847BBFC33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UITT 2018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5E13A6-35D8-024E-9BEB-A573C8977A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1588" y="2052638"/>
            <a:ext cx="6350599" cy="4195762"/>
          </a:xfrm>
        </p:spPr>
      </p:pic>
    </p:spTree>
    <p:extLst>
      <p:ext uri="{BB962C8B-B14F-4D97-AF65-F5344CB8AC3E}">
        <p14:creationId xmlns:p14="http://schemas.microsoft.com/office/powerpoint/2010/main" val="1506565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8357F-C5A3-6349-8053-066DFBC50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UITT 2018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5FCC87-CB3B-5C49-86D3-0881742A9B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1081" y="2052638"/>
            <a:ext cx="6331613" cy="4195762"/>
          </a:xfrm>
        </p:spPr>
      </p:pic>
    </p:spTree>
    <p:extLst>
      <p:ext uri="{BB962C8B-B14F-4D97-AF65-F5344CB8AC3E}">
        <p14:creationId xmlns:p14="http://schemas.microsoft.com/office/powerpoint/2010/main" val="517212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DA620-710E-D94B-A611-C658EE2A6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400" dirty="0"/>
              <a:t>Β) Διεθνείς συναντήσεις και συνεργασίες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062C8-5842-6E43-90FC-686E2334E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b="1" dirty="0"/>
          </a:p>
          <a:p>
            <a:r>
              <a:rPr lang="el-GR" b="1" dirty="0"/>
              <a:t>Συνεργασία με το Υπουργείο Τουρισμού Ισραήλ (Φεβρου</a:t>
            </a:r>
            <a:r>
              <a:rPr lang="en-US" b="1" dirty="0"/>
              <a:t>ά</a:t>
            </a:r>
            <a:r>
              <a:rPr lang="el-GR" b="1" dirty="0"/>
              <a:t>ριος 2017)</a:t>
            </a:r>
          </a:p>
          <a:p>
            <a:pPr marL="0" indent="0">
              <a:buNone/>
            </a:pPr>
            <a:r>
              <a:rPr lang="el-GR" b="1" dirty="0"/>
              <a:t> </a:t>
            </a:r>
          </a:p>
          <a:p>
            <a:r>
              <a:rPr lang="el-GR" b="1" dirty="0"/>
              <a:t>Τουριστικό </a:t>
            </a:r>
            <a:r>
              <a:rPr lang="en-US" b="1" dirty="0"/>
              <a:t>forum</a:t>
            </a:r>
            <a:r>
              <a:rPr lang="el-GR" b="1" dirty="0"/>
              <a:t> στη Βηρυττό-Λ</a:t>
            </a:r>
            <a:r>
              <a:rPr lang="en-US" b="1" dirty="0"/>
              <a:t>ί</a:t>
            </a:r>
            <a:r>
              <a:rPr lang="el-GR" b="1" dirty="0"/>
              <a:t>βανος (1</a:t>
            </a:r>
            <a:r>
              <a:rPr lang="en-US" b="1" dirty="0"/>
              <a:t>-3 Maΐ</a:t>
            </a:r>
            <a:r>
              <a:rPr lang="el-GR" b="1" dirty="0"/>
              <a:t>ου 2018)</a:t>
            </a:r>
          </a:p>
          <a:p>
            <a:pPr marL="0" indent="0">
              <a:buNone/>
            </a:pPr>
            <a:endParaRPr lang="el-GR" b="1" dirty="0"/>
          </a:p>
          <a:p>
            <a:r>
              <a:rPr lang="el-GR" b="1" dirty="0"/>
              <a:t>Συνεργασία του Συνοδικού Γραφείου με την Πρεσβεία Λιβάνου στην Αθήνα (14 Ιουνίου 2018)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032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8337B-2FC7-564B-8F53-04D81468C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4 κατευθύνσεις</a:t>
            </a:r>
            <a:r>
              <a:rPr lang="en-US" dirty="0"/>
              <a:t>-ά</a:t>
            </a:r>
            <a:r>
              <a:rPr lang="el-GR" dirty="0"/>
              <a:t>ξονες δράσεων: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A0829-EA17-F34C-8780-CFBF9ED0A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1532413"/>
            <a:ext cx="8946541" cy="4195481"/>
          </a:xfrm>
        </p:spPr>
        <p:txBody>
          <a:bodyPr>
            <a:noAutofit/>
          </a:bodyPr>
          <a:lstStyle/>
          <a:p>
            <a:r>
              <a:rPr lang="el-GR" sz="3000" dirty="0"/>
              <a:t>α) τη συμμετοχή του Συν. Γραφείου σε Διεθνείς Εκθέσεις Τουρισμού, </a:t>
            </a:r>
          </a:p>
          <a:p>
            <a:r>
              <a:rPr lang="el-GR" sz="3000" dirty="0"/>
              <a:t>β) τη συμμετοχή του σε διεθνείς συναντήσεις και συνεργασίες, </a:t>
            </a:r>
          </a:p>
          <a:p>
            <a:r>
              <a:rPr lang="el-GR" sz="3000" dirty="0"/>
              <a:t>γ) τη συμμετοχή του σε Ημερίδες και Συνέδρια τουριστικού ενδιαφέροντος στην Ελλάδα και το εξωτερικό, και </a:t>
            </a:r>
          </a:p>
          <a:p>
            <a:r>
              <a:rPr lang="el-GR" sz="3000" dirty="0"/>
              <a:t>δ) στη συνεργασία του με κρατικούς και κοινοβουλευτικούς φορείς εντός Ελλάδος.</a:t>
            </a:r>
            <a:r>
              <a:rPr lang="en-US" sz="3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454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6F05C-C446-EC43-A2E6-A8C34A3F8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ΙΣΡΑΗΛ 2017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A659D8-0115-8E4D-974A-9CE52FDA7F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3631" y="2072516"/>
            <a:ext cx="7566514" cy="4195762"/>
          </a:xfrm>
        </p:spPr>
      </p:pic>
    </p:spTree>
    <p:extLst>
      <p:ext uri="{BB962C8B-B14F-4D97-AF65-F5344CB8AC3E}">
        <p14:creationId xmlns:p14="http://schemas.microsoft.com/office/powerpoint/2010/main" val="1458054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C73-D8BA-254D-9B58-BEE8A5EA4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ΙΣΡΑΗΛ 2017</a:t>
            </a:r>
            <a:br>
              <a:rPr lang="el-GR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CEABC8-9969-934A-8F74-E91BE4D30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8352" y="2052638"/>
            <a:ext cx="7557072" cy="4195762"/>
          </a:xfrm>
        </p:spPr>
      </p:pic>
    </p:spTree>
    <p:extLst>
      <p:ext uri="{BB962C8B-B14F-4D97-AF65-F5344CB8AC3E}">
        <p14:creationId xmlns:p14="http://schemas.microsoft.com/office/powerpoint/2010/main" val="533664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6F3A0-4F64-7844-8758-17BD7A1E7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ΒΗΡΥΤΤΟΣ 2018</a:t>
            </a:r>
            <a:br>
              <a:rPr lang="el-GR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411FAC-7A5F-1D46-887D-F4007C2A0C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4813" y="2052638"/>
            <a:ext cx="6844150" cy="4195762"/>
          </a:xfrm>
        </p:spPr>
      </p:pic>
    </p:spTree>
    <p:extLst>
      <p:ext uri="{BB962C8B-B14F-4D97-AF65-F5344CB8AC3E}">
        <p14:creationId xmlns:p14="http://schemas.microsoft.com/office/powerpoint/2010/main" val="54630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D8B3E-E641-6A48-9E1F-0D3FA7AE3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ΒΗΡΥΤΤΟΣ 2018</a:t>
            </a:r>
            <a:br>
              <a:rPr lang="el-GR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93B1D8-1C12-9B45-9826-95BAB7D6E8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0324" y="2052638"/>
            <a:ext cx="7113127" cy="4195762"/>
          </a:xfrm>
        </p:spPr>
      </p:pic>
    </p:spTree>
    <p:extLst>
      <p:ext uri="{BB962C8B-B14F-4D97-AF65-F5344CB8AC3E}">
        <p14:creationId xmlns:p14="http://schemas.microsoft.com/office/powerpoint/2010/main" val="35359020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1D732-E3A2-F54C-9450-776625C18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ΒΗΡΥΤΤΟΣ 2018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308FAE-3492-A74F-B391-AED1089315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5879" y="2052638"/>
            <a:ext cx="8642017" cy="4195762"/>
          </a:xfrm>
        </p:spPr>
      </p:pic>
    </p:spTree>
    <p:extLst>
      <p:ext uri="{BB962C8B-B14F-4D97-AF65-F5344CB8AC3E}">
        <p14:creationId xmlns:p14="http://schemas.microsoft.com/office/powerpoint/2010/main" val="3197655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F6B32-386B-3544-8893-DE0238CF3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ΣΥΝΑΝΤΗΣΗ ΜΕ ΠΡΕΣΒΗ ΛΙΒΑΝΟΥ</a:t>
            </a:r>
            <a:br>
              <a:rPr lang="el-GR" dirty="0"/>
            </a:br>
            <a:r>
              <a:rPr lang="el-GR" dirty="0"/>
              <a:t>κ. </a:t>
            </a:r>
            <a:r>
              <a:rPr lang="en-US" dirty="0"/>
              <a:t>DONA BARAKAT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F652F0-10B4-2047-9D1E-6298ED7590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0566" y="2052638"/>
            <a:ext cx="4032643" cy="4195762"/>
          </a:xfrm>
        </p:spPr>
      </p:pic>
    </p:spTree>
    <p:extLst>
      <p:ext uri="{BB962C8B-B14F-4D97-AF65-F5344CB8AC3E}">
        <p14:creationId xmlns:p14="http://schemas.microsoft.com/office/powerpoint/2010/main" val="1199501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DA620-710E-D94B-A611-C658EE2A6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400" dirty="0"/>
              <a:t>Γ) Συνέδρια </a:t>
            </a:r>
            <a:r>
              <a:rPr lang="en-US" sz="4400" dirty="0"/>
              <a:t>-</a:t>
            </a:r>
            <a:r>
              <a:rPr lang="el-GR" sz="4400" dirty="0"/>
              <a:t> Ημερίδες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062C8-5842-6E43-90FC-686E2334E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l-GR" b="1" dirty="0"/>
          </a:p>
          <a:p>
            <a:r>
              <a:rPr lang="el-GR" b="1" dirty="0"/>
              <a:t>Διεθνές Συνέδριο Τουρισμού </a:t>
            </a:r>
            <a:r>
              <a:rPr lang="en-US" b="1" dirty="0"/>
              <a:t>SITCON 2017 (</a:t>
            </a:r>
            <a:r>
              <a:rPr lang="el-GR" b="1" dirty="0"/>
              <a:t>Βελιγράδι, Σερβία)</a:t>
            </a:r>
          </a:p>
          <a:p>
            <a:pPr marL="0" indent="0">
              <a:buNone/>
            </a:pPr>
            <a:r>
              <a:rPr lang="el-GR" b="1" dirty="0"/>
              <a:t> </a:t>
            </a:r>
          </a:p>
          <a:p>
            <a:r>
              <a:rPr lang="el-GR" b="1" dirty="0"/>
              <a:t>Ημερίδα για τα «Βήματα του Αποστόλου Παύλου», Θεσ</a:t>
            </a:r>
            <a:r>
              <a:rPr lang="en-US" b="1" dirty="0"/>
              <a:t>/</a:t>
            </a:r>
            <a:r>
              <a:rPr lang="el-GR" b="1" dirty="0"/>
              <a:t>νίκη 2017</a:t>
            </a:r>
            <a:endParaRPr lang="en-US" b="1" dirty="0"/>
          </a:p>
          <a:p>
            <a:endParaRPr lang="en-US" b="1" dirty="0"/>
          </a:p>
          <a:p>
            <a:r>
              <a:rPr lang="el-GR" b="1" dirty="0"/>
              <a:t>Επιμ</a:t>
            </a:r>
            <a:r>
              <a:rPr lang="en-US" b="1" dirty="0"/>
              <a:t>ό</a:t>
            </a:r>
            <a:r>
              <a:rPr lang="el-GR" b="1" dirty="0"/>
              <a:t>ρφωση Νέων Κληρικών Ι.Α.Α. (Οκτώβριος 2018)</a:t>
            </a:r>
          </a:p>
          <a:p>
            <a:endParaRPr lang="el-GR" b="1" dirty="0"/>
          </a:p>
          <a:p>
            <a:r>
              <a:rPr lang="el-GR" b="1" dirty="0"/>
              <a:t>Εκδήλωση του Κυπριακού Οργανισμού Τουρισμού στην Αθήνα (Οκτώβριος 2018)</a:t>
            </a:r>
            <a:endParaRPr lang="el-GR" dirty="0"/>
          </a:p>
          <a:p>
            <a:pPr marL="0" indent="0">
              <a:buNone/>
            </a:pPr>
            <a:endParaRPr lang="el-GR" b="1" dirty="0"/>
          </a:p>
          <a:p>
            <a:r>
              <a:rPr lang="el-GR" b="1" dirty="0"/>
              <a:t>Ημερίδα για το έτος 2017</a:t>
            </a:r>
            <a:r>
              <a:rPr lang="en-US" b="1" dirty="0"/>
              <a:t>-</a:t>
            </a:r>
            <a:r>
              <a:rPr lang="el-GR" b="1" dirty="0"/>
              <a:t>2018 ως Έτος Τουρισμού Ελλάδας</a:t>
            </a:r>
            <a:r>
              <a:rPr lang="en-US" b="1" dirty="0"/>
              <a:t>-</a:t>
            </a:r>
            <a:r>
              <a:rPr lang="el-GR" b="1" dirty="0"/>
              <a:t>Ρωσίας</a:t>
            </a:r>
          </a:p>
          <a:p>
            <a:pPr marL="0" indent="0">
              <a:buNone/>
            </a:pPr>
            <a:r>
              <a:rPr lang="el-GR" b="1" dirty="0"/>
              <a:t>	(Οκτώβριος 2018)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1019587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A57ED-53CF-2C48-A1B6-B2AF4FC80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Διεθνές Συνέδριο Τουρισμού </a:t>
            </a:r>
            <a:r>
              <a:rPr lang="en-US" b="1" dirty="0"/>
              <a:t>SITCON 2017 (</a:t>
            </a:r>
            <a:r>
              <a:rPr lang="el-GR" b="1" dirty="0"/>
              <a:t>Βελιγράδι, Σερβία)</a:t>
            </a:r>
            <a:br>
              <a:rPr lang="el-GR" b="1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4776C2-55BB-E045-93CF-01445C0BE5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4991" y="2052638"/>
            <a:ext cx="6283793" cy="4195762"/>
          </a:xfrm>
        </p:spPr>
      </p:pic>
    </p:spTree>
    <p:extLst>
      <p:ext uri="{BB962C8B-B14F-4D97-AF65-F5344CB8AC3E}">
        <p14:creationId xmlns:p14="http://schemas.microsoft.com/office/powerpoint/2010/main" val="434572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253B1-17F8-5B4F-B427-277E887E4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Διεθνές Συνέδριο Τουρισμού </a:t>
            </a:r>
            <a:r>
              <a:rPr lang="en-US" b="1" dirty="0"/>
              <a:t>SITCON 2017 (</a:t>
            </a:r>
            <a:r>
              <a:rPr lang="el-GR" b="1" dirty="0"/>
              <a:t>Βελιγράδι, Σερβία)</a:t>
            </a:r>
            <a:br>
              <a:rPr lang="el-GR" b="1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506752-D9A1-ED43-83B4-481A463CB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0181" y="2052638"/>
            <a:ext cx="6333413" cy="4195762"/>
          </a:xfrm>
        </p:spPr>
      </p:pic>
    </p:spTree>
    <p:extLst>
      <p:ext uri="{BB962C8B-B14F-4D97-AF65-F5344CB8AC3E}">
        <p14:creationId xmlns:p14="http://schemas.microsoft.com/office/powerpoint/2010/main" val="40421788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B89A8-1858-3E47-BB17-EDE61A856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Διεθνές Συνέδριο Τουρισμού </a:t>
            </a:r>
            <a:r>
              <a:rPr lang="en-US" b="1" dirty="0"/>
              <a:t>SITCON 2017 (</a:t>
            </a:r>
            <a:r>
              <a:rPr lang="el-GR" b="1" dirty="0"/>
              <a:t>Βελιγράδι, Σερβία)</a:t>
            </a:r>
            <a:br>
              <a:rPr lang="el-GR" b="1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5E7D30-E947-7341-91DE-68918405C2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5443" y="2052638"/>
            <a:ext cx="6342889" cy="4195762"/>
          </a:xfrm>
        </p:spPr>
      </p:pic>
    </p:spTree>
    <p:extLst>
      <p:ext uri="{BB962C8B-B14F-4D97-AF65-F5344CB8AC3E}">
        <p14:creationId xmlns:p14="http://schemas.microsoft.com/office/powerpoint/2010/main" val="2877929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46F9C-2C3A-3B43-BEC1-E4B55175F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400" dirty="0"/>
              <a:t>Α) Συμμετοχή του Συν. Γραφείου σε Διεθνείς Εκθέσεις Τουρισμού, </a:t>
            </a:r>
            <a:br>
              <a:rPr lang="el-GR" sz="4400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B34637-A53A-2B46-B4E3-3B06345C4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2263934"/>
            <a:ext cx="8946541" cy="3644498"/>
          </a:xfrm>
        </p:spPr>
        <p:txBody>
          <a:bodyPr>
            <a:noAutofit/>
          </a:bodyPr>
          <a:lstStyle/>
          <a:p>
            <a:r>
              <a:rPr lang="el-GR" sz="2500" dirty="0"/>
              <a:t>ΜΙΤΤ 2017 (Μόσχα</a:t>
            </a:r>
            <a:r>
              <a:rPr lang="en-US" sz="2500" dirty="0"/>
              <a:t> - </a:t>
            </a:r>
            <a:r>
              <a:rPr lang="el-GR" sz="2500" dirty="0"/>
              <a:t>Ρωσία</a:t>
            </a:r>
            <a:r>
              <a:rPr lang="en-US" sz="2500" dirty="0"/>
              <a:t>, 14-17</a:t>
            </a:r>
            <a:r>
              <a:rPr lang="el-GR" sz="2500" dirty="0"/>
              <a:t> Μαρτίου 2017)</a:t>
            </a:r>
          </a:p>
          <a:p>
            <a:endParaRPr lang="el-GR" sz="2500" dirty="0"/>
          </a:p>
          <a:p>
            <a:r>
              <a:rPr lang="el-GR" sz="2500" dirty="0"/>
              <a:t>ΜΙΤΤ 2018 (Μόσχα</a:t>
            </a:r>
            <a:r>
              <a:rPr lang="en-US" sz="2500" dirty="0"/>
              <a:t> -</a:t>
            </a:r>
            <a:r>
              <a:rPr lang="el-GR" sz="2500" dirty="0"/>
              <a:t> Ρωσία, 13</a:t>
            </a:r>
            <a:r>
              <a:rPr lang="en-US" sz="2500" dirty="0"/>
              <a:t>-</a:t>
            </a:r>
            <a:r>
              <a:rPr lang="el-GR" sz="2500" dirty="0"/>
              <a:t>16 Μαρτίου 2017)</a:t>
            </a:r>
          </a:p>
          <a:p>
            <a:endParaRPr lang="el-GR" sz="2500" dirty="0"/>
          </a:p>
          <a:p>
            <a:r>
              <a:rPr lang="en-US" sz="2500" dirty="0"/>
              <a:t>UITT 2017</a:t>
            </a:r>
            <a:r>
              <a:rPr lang="el-GR" sz="2500" dirty="0"/>
              <a:t> (Κίεβο</a:t>
            </a:r>
            <a:r>
              <a:rPr lang="en-US" sz="2500" dirty="0"/>
              <a:t> -</a:t>
            </a:r>
            <a:r>
              <a:rPr lang="el-GR" sz="2500" dirty="0"/>
              <a:t> Ουκρανία, 29</a:t>
            </a:r>
            <a:r>
              <a:rPr lang="en-US" sz="2500" dirty="0"/>
              <a:t>-</a:t>
            </a:r>
            <a:r>
              <a:rPr lang="el-GR" sz="2500" dirty="0"/>
              <a:t>31 Μαρτίου 2017)</a:t>
            </a:r>
          </a:p>
          <a:p>
            <a:endParaRPr lang="en-US" sz="2500" dirty="0"/>
          </a:p>
          <a:p>
            <a:r>
              <a:rPr lang="en-US" sz="2500" dirty="0"/>
              <a:t>UITT 2018 (</a:t>
            </a:r>
            <a:r>
              <a:rPr lang="el-GR" sz="2500" dirty="0"/>
              <a:t>Κίεβο</a:t>
            </a:r>
            <a:r>
              <a:rPr lang="en-US" sz="2500" dirty="0"/>
              <a:t> -</a:t>
            </a:r>
            <a:r>
              <a:rPr lang="el-GR" sz="2500" dirty="0"/>
              <a:t> Ουκρανία, 26</a:t>
            </a:r>
            <a:r>
              <a:rPr lang="en-US" sz="2500" dirty="0"/>
              <a:t>-</a:t>
            </a:r>
            <a:r>
              <a:rPr lang="el-GR" sz="2500" dirty="0"/>
              <a:t>29 Μαρτίου 2018)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29408239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46B62-6776-3D47-8FC5-CCE268E8B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Διεθνές Συνέδριο Τουρισμού </a:t>
            </a:r>
            <a:r>
              <a:rPr lang="en-US" b="1" dirty="0"/>
              <a:t>SITCON 2017 (</a:t>
            </a:r>
            <a:r>
              <a:rPr lang="el-GR" b="1" dirty="0"/>
              <a:t>Βελιγράδι, Σερβία)</a:t>
            </a:r>
            <a:br>
              <a:rPr lang="el-GR" b="1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4792F4-60FA-EC4D-AB25-99F43D13EB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7830" y="2052638"/>
            <a:ext cx="6358116" cy="4195762"/>
          </a:xfrm>
        </p:spPr>
      </p:pic>
    </p:spTree>
    <p:extLst>
      <p:ext uri="{BB962C8B-B14F-4D97-AF65-F5344CB8AC3E}">
        <p14:creationId xmlns:p14="http://schemas.microsoft.com/office/powerpoint/2010/main" val="11163319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798A7-29E3-E743-A0D1-ADCEBF8E7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Διεθνές Συνέδριο Τουρισμού </a:t>
            </a:r>
            <a:r>
              <a:rPr lang="en-US" b="1" dirty="0"/>
              <a:t>SITCON 2017 (</a:t>
            </a:r>
            <a:r>
              <a:rPr lang="el-GR" b="1" dirty="0"/>
              <a:t>Βελιγράδι, Σερβία)</a:t>
            </a:r>
            <a:br>
              <a:rPr lang="el-GR" b="1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0200EC-D2B4-F840-A7C1-107399497B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2917" y="2052638"/>
            <a:ext cx="6347941" cy="4195762"/>
          </a:xfrm>
        </p:spPr>
      </p:pic>
    </p:spTree>
    <p:extLst>
      <p:ext uri="{BB962C8B-B14F-4D97-AF65-F5344CB8AC3E}">
        <p14:creationId xmlns:p14="http://schemas.microsoft.com/office/powerpoint/2010/main" val="515954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FE5B1-9461-5740-AE39-3D3991982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Διεθνές Συνέδριο Τουρισμού </a:t>
            </a:r>
            <a:r>
              <a:rPr lang="en-US" b="1" dirty="0"/>
              <a:t>SITCON 2017 (</a:t>
            </a:r>
            <a:r>
              <a:rPr lang="el-GR" b="1" dirty="0"/>
              <a:t>Βελιγράδι, Σερβία)</a:t>
            </a:r>
            <a:br>
              <a:rPr lang="el-GR" b="1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27D896-00EB-6446-AF3C-F4715DA58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0275" y="2052638"/>
            <a:ext cx="6333225" cy="4195762"/>
          </a:xfrm>
        </p:spPr>
      </p:pic>
    </p:spTree>
    <p:extLst>
      <p:ext uri="{BB962C8B-B14F-4D97-AF65-F5344CB8AC3E}">
        <p14:creationId xmlns:p14="http://schemas.microsoft.com/office/powerpoint/2010/main" val="30905568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1D641-891A-564B-8C6B-DA59C6980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Διεθνές Συνέδριο Τουρισμού </a:t>
            </a:r>
            <a:r>
              <a:rPr lang="en-US" b="1" dirty="0"/>
              <a:t>SITCON 2017 (</a:t>
            </a:r>
            <a:r>
              <a:rPr lang="el-GR" b="1" dirty="0"/>
              <a:t>Βελιγράδι, Σερβία)</a:t>
            </a:r>
            <a:br>
              <a:rPr lang="el-GR" b="1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AA165D-8573-FF45-AF92-CD6585F267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2871" y="2052638"/>
            <a:ext cx="6328034" cy="4195762"/>
          </a:xfrm>
        </p:spPr>
      </p:pic>
    </p:spTree>
    <p:extLst>
      <p:ext uri="{BB962C8B-B14F-4D97-AF65-F5344CB8AC3E}">
        <p14:creationId xmlns:p14="http://schemas.microsoft.com/office/powerpoint/2010/main" val="35597746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CC1EF-E68B-874D-886C-2E765CB24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b="1" dirty="0"/>
              <a:t>Ημερίδα για τα «Βήματα του Αποστόλου Παύλου», Θεσ</a:t>
            </a:r>
            <a:r>
              <a:rPr lang="en-US" sz="4000" b="1" dirty="0"/>
              <a:t>/</a:t>
            </a:r>
            <a:r>
              <a:rPr lang="el-GR" sz="4000" b="1" dirty="0"/>
              <a:t>νίκη 2017</a:t>
            </a:r>
            <a:br>
              <a:rPr lang="en-US" b="1" dirty="0"/>
            </a:br>
            <a:br>
              <a:rPr lang="en-US" b="1" dirty="0"/>
            </a:b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311BA80-7820-344D-904A-DA54985D99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0399" y="2052638"/>
            <a:ext cx="3972978" cy="4195762"/>
          </a:xfrm>
        </p:spPr>
      </p:pic>
    </p:spTree>
    <p:extLst>
      <p:ext uri="{BB962C8B-B14F-4D97-AF65-F5344CB8AC3E}">
        <p14:creationId xmlns:p14="http://schemas.microsoft.com/office/powerpoint/2010/main" val="21632671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56E5C-1D6C-6A49-8221-C4FE6948F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b="1" dirty="0"/>
              <a:t>Ημερίδα για τα «Βήματα του Αποστόλου Παύλου», Θεσ</a:t>
            </a:r>
            <a:r>
              <a:rPr lang="en-US" sz="4000" b="1" dirty="0"/>
              <a:t>/</a:t>
            </a:r>
            <a:r>
              <a:rPr lang="el-GR" sz="4000" b="1" dirty="0"/>
              <a:t>νίκη 2017</a:t>
            </a:r>
            <a:endParaRPr lang="en-US" sz="40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B45F0D5-0647-7243-AB6C-4A7047836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1500" y="2052638"/>
            <a:ext cx="3610775" cy="4195762"/>
          </a:xfrm>
        </p:spPr>
      </p:pic>
    </p:spTree>
    <p:extLst>
      <p:ext uri="{BB962C8B-B14F-4D97-AF65-F5344CB8AC3E}">
        <p14:creationId xmlns:p14="http://schemas.microsoft.com/office/powerpoint/2010/main" val="27947598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56E5C-1D6C-6A49-8221-C4FE6948F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b="1" dirty="0"/>
              <a:t>Ημερίδα για τα «Βήματα του Αποστόλου Παύλου», Θεσ</a:t>
            </a:r>
            <a:r>
              <a:rPr lang="en-US" sz="4000" b="1" dirty="0"/>
              <a:t>/</a:t>
            </a:r>
            <a:r>
              <a:rPr lang="el-GR" sz="4000" b="1" dirty="0"/>
              <a:t>νίκη 2017</a:t>
            </a:r>
            <a:endParaRPr lang="en-US" sz="40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41C795-4C53-DB44-8534-7D531DD799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9188" y="2099469"/>
            <a:ext cx="6375400" cy="4102100"/>
          </a:xfrm>
        </p:spPr>
      </p:pic>
    </p:spTree>
    <p:extLst>
      <p:ext uri="{BB962C8B-B14F-4D97-AF65-F5344CB8AC3E}">
        <p14:creationId xmlns:p14="http://schemas.microsoft.com/office/powerpoint/2010/main" val="10996415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E9A18-44B6-AA4C-8EA1-866E73479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Επιμ</a:t>
            </a:r>
            <a:r>
              <a:rPr lang="en-US" b="1" dirty="0"/>
              <a:t>ό</a:t>
            </a:r>
            <a:r>
              <a:rPr lang="el-GR" b="1" dirty="0"/>
              <a:t>ρφωση Νέων Κληρικών Ι.Α.Α. (14.5.2018)</a:t>
            </a:r>
            <a:br>
              <a:rPr lang="el-GR" b="1" dirty="0"/>
            </a:br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A849E9C-2113-6C4E-BBA8-320D03C7FA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8392" y="2052638"/>
            <a:ext cx="5356991" cy="4195762"/>
          </a:xfrm>
        </p:spPr>
      </p:pic>
    </p:spTree>
    <p:extLst>
      <p:ext uri="{BB962C8B-B14F-4D97-AF65-F5344CB8AC3E}">
        <p14:creationId xmlns:p14="http://schemas.microsoft.com/office/powerpoint/2010/main" val="4855614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F78D2-2C0F-9947-9841-E3F6E5CD8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000" dirty="0"/>
              <a:t>Εκδήλωση στο Πνευματικό Κέντρο Ι. Ναού Αγίας Παρασκευής Νέας Πεντέλης</a:t>
            </a:r>
            <a:r>
              <a:rPr lang="en-US" sz="3000" dirty="0"/>
              <a:t> </a:t>
            </a:r>
            <a:r>
              <a:rPr lang="el-GR" sz="3000" dirty="0"/>
              <a:t>(Οκτώβριος 2018)</a:t>
            </a:r>
            <a:endParaRPr lang="en-US" sz="3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79444D-F9D4-D24F-B23F-7DFD7BA1A0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4345" y="2052638"/>
            <a:ext cx="6785086" cy="4195762"/>
          </a:xfrm>
        </p:spPr>
      </p:pic>
    </p:spTree>
    <p:extLst>
      <p:ext uri="{BB962C8B-B14F-4D97-AF65-F5344CB8AC3E}">
        <p14:creationId xmlns:p14="http://schemas.microsoft.com/office/powerpoint/2010/main" val="1953622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2DCBE-66CB-4341-9F62-4AD30AA10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000" dirty="0"/>
              <a:t>Εκδήλωση στο Πνευματικό Κέντρο Ι. Ναού Αγίας Παρασκευής Νέας Πεντέλης</a:t>
            </a:r>
            <a:r>
              <a:rPr lang="en-US" sz="3000" dirty="0"/>
              <a:t> </a:t>
            </a:r>
            <a:r>
              <a:rPr lang="el-GR" sz="3000" dirty="0"/>
              <a:t>(Οκτώβριος 2018)</a:t>
            </a:r>
            <a:endParaRPr lang="en-US" sz="30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813D75B-2955-AC46-8310-3D294BC4CC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3021" y="2052638"/>
            <a:ext cx="4347734" cy="4195762"/>
          </a:xfrm>
        </p:spPr>
      </p:pic>
    </p:spTree>
    <p:extLst>
      <p:ext uri="{BB962C8B-B14F-4D97-AF65-F5344CB8AC3E}">
        <p14:creationId xmlns:p14="http://schemas.microsoft.com/office/powerpoint/2010/main" val="3530751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AFD46-D6AB-1045-AC53-2BEDB9158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MITT 2017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CACE89-3567-624A-B470-94EB3B2E05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8556" y="1378336"/>
            <a:ext cx="7414591" cy="4924108"/>
          </a:xfrm>
        </p:spPr>
      </p:pic>
    </p:spTree>
    <p:extLst>
      <p:ext uri="{BB962C8B-B14F-4D97-AF65-F5344CB8AC3E}">
        <p14:creationId xmlns:p14="http://schemas.microsoft.com/office/powerpoint/2010/main" val="42237482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E93F4-58B6-254C-BE47-5CB1472FF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Εκδήλωση Κ.Ο.Τ. στην Αθήνα (Οκτώβριος 2018)</a:t>
            </a:r>
            <a:br>
              <a:rPr lang="el-GR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6A9EDB-BE99-554A-BCDC-1AB05C8022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7989" y="2052638"/>
            <a:ext cx="2837797" cy="4195762"/>
          </a:xfrm>
        </p:spPr>
      </p:pic>
    </p:spTree>
    <p:extLst>
      <p:ext uri="{BB962C8B-B14F-4D97-AF65-F5344CB8AC3E}">
        <p14:creationId xmlns:p14="http://schemas.microsoft.com/office/powerpoint/2010/main" val="42169193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D1C03-C519-C847-BB2C-4C30BA6B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Εκδήλωση Κ.Ο.Τ. στην Αθήνα (Οκτώβριος 2018)</a:t>
            </a:r>
            <a:br>
              <a:rPr lang="el-GR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1FB5A5-7774-A44B-B95D-7B849B1FF1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1063" y="2052638"/>
            <a:ext cx="7111649" cy="4195762"/>
          </a:xfrm>
        </p:spPr>
      </p:pic>
    </p:spTree>
    <p:extLst>
      <p:ext uri="{BB962C8B-B14F-4D97-AF65-F5344CB8AC3E}">
        <p14:creationId xmlns:p14="http://schemas.microsoft.com/office/powerpoint/2010/main" val="289504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BB094-E518-E448-BE95-339E18809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512353"/>
            <a:ext cx="9404723" cy="1400530"/>
          </a:xfrm>
        </p:spPr>
        <p:txBody>
          <a:bodyPr/>
          <a:lstStyle/>
          <a:p>
            <a:pPr algn="just"/>
            <a:r>
              <a:rPr lang="el-GR" sz="3000" b="1" dirty="0"/>
              <a:t>Ημερίδα για το έτος 2017-2018 ως έτος Τουρισμού Ελλάδας-Ρωσίας </a:t>
            </a:r>
            <a:r>
              <a:rPr lang="en-US" sz="3000" b="1" dirty="0"/>
              <a:t>(</a:t>
            </a:r>
            <a:r>
              <a:rPr lang="el-GR" sz="3000" b="1" dirty="0"/>
              <a:t>Βουλή των Ελλήνων</a:t>
            </a:r>
            <a:r>
              <a:rPr lang="en-US" sz="3000" b="1" dirty="0"/>
              <a:t>, 19 </a:t>
            </a:r>
            <a:r>
              <a:rPr lang="el-GR" sz="3000" b="1" dirty="0"/>
              <a:t>Οκτω</a:t>
            </a:r>
            <a:r>
              <a:rPr lang="en-US" sz="3000" b="1" dirty="0"/>
              <a:t>-</a:t>
            </a:r>
            <a:r>
              <a:rPr lang="el-GR" sz="3000" b="1" dirty="0"/>
              <a:t>βρ</a:t>
            </a:r>
            <a:r>
              <a:rPr lang="en-US" sz="3000" b="1" dirty="0"/>
              <a:t>ί</a:t>
            </a:r>
            <a:r>
              <a:rPr lang="el-GR" sz="3000" b="1" dirty="0"/>
              <a:t>ου 2018)</a:t>
            </a:r>
            <a:endParaRPr lang="en-US" sz="3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7730B1-6F50-6D43-AF10-4650CC6DB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5325" y="2052638"/>
            <a:ext cx="6383126" cy="4195762"/>
          </a:xfrm>
        </p:spPr>
      </p:pic>
    </p:spTree>
    <p:extLst>
      <p:ext uri="{BB962C8B-B14F-4D97-AF65-F5344CB8AC3E}">
        <p14:creationId xmlns:p14="http://schemas.microsoft.com/office/powerpoint/2010/main" val="4130482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BB094-E518-E448-BE95-339E18809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512353"/>
            <a:ext cx="9404723" cy="1400530"/>
          </a:xfrm>
        </p:spPr>
        <p:txBody>
          <a:bodyPr/>
          <a:lstStyle/>
          <a:p>
            <a:pPr algn="just"/>
            <a:r>
              <a:rPr lang="el-GR" sz="3000" b="1" dirty="0"/>
              <a:t>Ημερίδα για το έτος 2017-2018 ως έτος Τουρισμού Ελλάδας-Ρωσίας </a:t>
            </a:r>
            <a:r>
              <a:rPr lang="en-US" sz="3000" b="1" dirty="0"/>
              <a:t>(</a:t>
            </a:r>
            <a:r>
              <a:rPr lang="el-GR" sz="3000" b="1" dirty="0"/>
              <a:t>Βουλή των Ελλήνων</a:t>
            </a:r>
            <a:r>
              <a:rPr lang="en-US" sz="3000" b="1" dirty="0"/>
              <a:t>, 19 </a:t>
            </a:r>
            <a:r>
              <a:rPr lang="el-GR" sz="3000" b="1" dirty="0"/>
              <a:t>Οκτω</a:t>
            </a:r>
            <a:r>
              <a:rPr lang="en-US" sz="3000" b="1" dirty="0"/>
              <a:t>-</a:t>
            </a:r>
            <a:r>
              <a:rPr lang="el-GR" sz="3000" b="1" dirty="0"/>
              <a:t>βρ</a:t>
            </a:r>
            <a:r>
              <a:rPr lang="en-US" sz="3000" b="1" dirty="0"/>
              <a:t>ί</a:t>
            </a:r>
            <a:r>
              <a:rPr lang="el-GR" sz="3000" b="1" dirty="0"/>
              <a:t>ου 2018)</a:t>
            </a:r>
            <a:endParaRPr lang="en-US" sz="30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2305FA2-AA13-C24A-BAB6-1757B2E4A6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0662" y="2052638"/>
            <a:ext cx="7052451" cy="4195762"/>
          </a:xfrm>
        </p:spPr>
      </p:pic>
    </p:spTree>
    <p:extLst>
      <p:ext uri="{BB962C8B-B14F-4D97-AF65-F5344CB8AC3E}">
        <p14:creationId xmlns:p14="http://schemas.microsoft.com/office/powerpoint/2010/main" val="36668783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BB094-E518-E448-BE95-339E18809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512353"/>
            <a:ext cx="9404723" cy="1400530"/>
          </a:xfrm>
        </p:spPr>
        <p:txBody>
          <a:bodyPr/>
          <a:lstStyle/>
          <a:p>
            <a:pPr algn="just"/>
            <a:r>
              <a:rPr lang="el-GR" sz="3000" b="1" dirty="0"/>
              <a:t>Ημερίδα για το έτος 2017-2018 ως έτος Τουρισμού Ελλάδας-Ρωσίας </a:t>
            </a:r>
            <a:r>
              <a:rPr lang="en-US" sz="3000" b="1" dirty="0"/>
              <a:t>(</a:t>
            </a:r>
            <a:r>
              <a:rPr lang="el-GR" sz="3000" b="1" dirty="0"/>
              <a:t>Βουλή των Ελλήνων</a:t>
            </a:r>
            <a:r>
              <a:rPr lang="en-US" sz="3000" b="1" dirty="0"/>
              <a:t>, 19 </a:t>
            </a:r>
            <a:r>
              <a:rPr lang="el-GR" sz="3000" b="1" dirty="0"/>
              <a:t>Οκτω</a:t>
            </a:r>
            <a:r>
              <a:rPr lang="en-US" sz="3000" b="1" dirty="0"/>
              <a:t>-</a:t>
            </a:r>
            <a:r>
              <a:rPr lang="el-GR" sz="3000" b="1" dirty="0"/>
              <a:t>βρ</a:t>
            </a:r>
            <a:r>
              <a:rPr lang="en-US" sz="3000" b="1" dirty="0"/>
              <a:t>ί</a:t>
            </a:r>
            <a:r>
              <a:rPr lang="el-GR" sz="3000" b="1" dirty="0"/>
              <a:t>ου 2018)</a:t>
            </a:r>
            <a:endParaRPr lang="en-US" sz="30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ACB3B90-6DC2-CF46-868C-BB5BF092FE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3922" y="2052638"/>
            <a:ext cx="6465932" cy="4195762"/>
          </a:xfrm>
        </p:spPr>
      </p:pic>
    </p:spTree>
    <p:extLst>
      <p:ext uri="{BB962C8B-B14F-4D97-AF65-F5344CB8AC3E}">
        <p14:creationId xmlns:p14="http://schemas.microsoft.com/office/powerpoint/2010/main" val="154020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BB094-E518-E448-BE95-339E18809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512353"/>
            <a:ext cx="9404723" cy="1400530"/>
          </a:xfrm>
        </p:spPr>
        <p:txBody>
          <a:bodyPr/>
          <a:lstStyle/>
          <a:p>
            <a:pPr algn="just"/>
            <a:r>
              <a:rPr lang="el-GR" sz="3000" b="1" dirty="0"/>
              <a:t>Ημερίδα για το έτος 2017-2018 ως έτος Τουρισμού Ελλάδας-Ρωσίας </a:t>
            </a:r>
            <a:r>
              <a:rPr lang="en-US" sz="3000" b="1" dirty="0"/>
              <a:t>(</a:t>
            </a:r>
            <a:r>
              <a:rPr lang="el-GR" sz="3000" b="1" dirty="0"/>
              <a:t>Βουλή των Ελλήνων</a:t>
            </a:r>
            <a:r>
              <a:rPr lang="en-US" sz="3000" b="1" dirty="0"/>
              <a:t>, 19 </a:t>
            </a:r>
            <a:r>
              <a:rPr lang="el-GR" sz="3000" b="1" dirty="0"/>
              <a:t>Οκτω</a:t>
            </a:r>
            <a:r>
              <a:rPr lang="en-US" sz="3000" b="1" dirty="0"/>
              <a:t>-</a:t>
            </a:r>
            <a:r>
              <a:rPr lang="el-GR" sz="3000" b="1" dirty="0"/>
              <a:t>βρ</a:t>
            </a:r>
            <a:r>
              <a:rPr lang="en-US" sz="3000" b="1" dirty="0"/>
              <a:t>ί</a:t>
            </a:r>
            <a:r>
              <a:rPr lang="el-GR" sz="3000" b="1" dirty="0"/>
              <a:t>ου 2018)</a:t>
            </a:r>
            <a:endParaRPr lang="en-US" sz="30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F2C92F7-997E-E54D-8940-32965C75C9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3787" y="2052638"/>
            <a:ext cx="6486202" cy="4195762"/>
          </a:xfrm>
        </p:spPr>
      </p:pic>
    </p:spTree>
    <p:extLst>
      <p:ext uri="{BB962C8B-B14F-4D97-AF65-F5344CB8AC3E}">
        <p14:creationId xmlns:p14="http://schemas.microsoft.com/office/powerpoint/2010/main" val="19055593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DA620-710E-D94B-A611-C658EE2A6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400" dirty="0"/>
              <a:t>Δ) Συνεργασία με κρατικούς και κοινοβουλευτικούς φορείς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062C8-5842-6E43-90FC-686E2334E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b="1" dirty="0"/>
              <a:t>Ειδική Μόνιμη Επιτροπή Περιφερειών της Βουλής των Ελλήνων (Απρίλιος 2017: «Ενημέρωση για τις δυνατότητες και τις προοπτικές του λεγομένου Θρησκευτικού Τουρισμού στις Ελληνικές Περιφέρειες»</a:t>
            </a:r>
          </a:p>
          <a:p>
            <a:endParaRPr lang="el-GR" b="1" dirty="0"/>
          </a:p>
          <a:p>
            <a:r>
              <a:rPr lang="el-GR" b="1" dirty="0"/>
              <a:t>Συνεργασία με Περιφέρεια Αττικής (Νοέμβριος 2017)</a:t>
            </a:r>
          </a:p>
          <a:p>
            <a:endParaRPr lang="el-GR" b="1" dirty="0"/>
          </a:p>
          <a:p>
            <a:r>
              <a:rPr lang="el-GR" b="1" dirty="0"/>
              <a:t>Συνάντηση συνεργασίας της Εκκλησίας της Ελλάδος </a:t>
            </a:r>
            <a:br>
              <a:rPr lang="el-GR" b="1" dirty="0"/>
            </a:br>
            <a:r>
              <a:rPr lang="el-GR" b="1" dirty="0"/>
              <a:t>με τον Τομέα Τουρισμού της Νέας Δημοκρατίας </a:t>
            </a:r>
            <a:br>
              <a:rPr lang="el-GR" b="1" dirty="0"/>
            </a:br>
            <a:r>
              <a:rPr lang="el-GR" b="1" dirty="0"/>
              <a:t>για τα Θέματα των Προσκυνηματικών Περιηγήσεων</a:t>
            </a:r>
            <a:br>
              <a:rPr lang="el-GR" b="1" dirty="0"/>
            </a:br>
            <a:r>
              <a:rPr lang="el-GR" b="1" dirty="0"/>
              <a:t>(08/03/2018)</a:t>
            </a:r>
          </a:p>
          <a:p>
            <a:endParaRPr lang="el-GR" b="1" dirty="0"/>
          </a:p>
          <a:p>
            <a:r>
              <a:rPr lang="el-GR" b="1" dirty="0"/>
              <a:t>Συνεργασία με Περιφέρεια Κεντρικής Μακεδονίας (Ιούνιος 2018)</a:t>
            </a:r>
            <a:endParaRPr lang="en-US" b="1" dirty="0"/>
          </a:p>
          <a:p>
            <a:pPr marL="0" indent="0">
              <a:buNone/>
            </a:pP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18535681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7C791-B9D7-1F4B-A16B-445F81383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Ειδική Μόνιμη Επιτροπή Περιφερειών της Βουλής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77F396-6583-7D4E-82C8-E467D1BCCD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7216" y="2052638"/>
            <a:ext cx="6239344" cy="4195762"/>
          </a:xfrm>
        </p:spPr>
      </p:pic>
    </p:spTree>
    <p:extLst>
      <p:ext uri="{BB962C8B-B14F-4D97-AF65-F5344CB8AC3E}">
        <p14:creationId xmlns:p14="http://schemas.microsoft.com/office/powerpoint/2010/main" val="33996014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7C791-B9D7-1F4B-A16B-445F81383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Ειδική Μόνιμη Επιτροπή Περιφερειών της Βουλής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5C3FF1-B7FB-0D4B-8442-8D7C864553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1439" y="2052638"/>
            <a:ext cx="5710898" cy="4195762"/>
          </a:xfrm>
        </p:spPr>
      </p:pic>
    </p:spTree>
    <p:extLst>
      <p:ext uri="{BB962C8B-B14F-4D97-AF65-F5344CB8AC3E}">
        <p14:creationId xmlns:p14="http://schemas.microsoft.com/office/powerpoint/2010/main" val="39280242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19565-EC2C-A447-8239-BFAE3395E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400" b="1" dirty="0"/>
              <a:t>Συνεργασία με Περιφέρεια Αττικ</a:t>
            </a:r>
            <a:r>
              <a:rPr lang="en-US" sz="4400" b="1" dirty="0"/>
              <a:t>ή</a:t>
            </a:r>
            <a:r>
              <a:rPr lang="el-GR" sz="4400" b="1" dirty="0"/>
              <a:t>ς (Νοέμβριος 2017)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8F0C1B-F874-1B49-A3E2-10956A8A1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3158" y="2052638"/>
            <a:ext cx="5647460" cy="4195762"/>
          </a:xfrm>
        </p:spPr>
      </p:pic>
    </p:spTree>
    <p:extLst>
      <p:ext uri="{BB962C8B-B14F-4D97-AF65-F5344CB8AC3E}">
        <p14:creationId xmlns:p14="http://schemas.microsoft.com/office/powerpoint/2010/main" val="3004209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CA592-DF9B-B344-94A4-3B1A6EF34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MITT 2017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B62A99-0D28-ED43-8C46-02DC66C1D3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9652" y="1564999"/>
            <a:ext cx="7275443" cy="4683401"/>
          </a:xfrm>
        </p:spPr>
      </p:pic>
    </p:spTree>
    <p:extLst>
      <p:ext uri="{BB962C8B-B14F-4D97-AF65-F5344CB8AC3E}">
        <p14:creationId xmlns:p14="http://schemas.microsoft.com/office/powerpoint/2010/main" val="5316561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F7E3B-A45D-F644-A9F3-667415E9E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Συνεργασία με Τομέα Τουρισμού Νέας Δημοκρατίας (09/03/2018)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7099F5-4B3D-CE49-AE59-0D1F7EC661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2445" y="2052638"/>
            <a:ext cx="6288885" cy="4195762"/>
          </a:xfrm>
        </p:spPr>
      </p:pic>
    </p:spTree>
    <p:extLst>
      <p:ext uri="{BB962C8B-B14F-4D97-AF65-F5344CB8AC3E}">
        <p14:creationId xmlns:p14="http://schemas.microsoft.com/office/powerpoint/2010/main" val="24795499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F7E3B-A45D-F644-A9F3-667415E9E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Συνεργασία με Τομέα Τουρισμού Νέας Δημοκρατίας (09/03/2018)</a:t>
            </a:r>
            <a:endParaRPr lang="en-US" dirty="0"/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8656B0B5-29F3-1F4D-809A-6C212A7105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7436" y="2052638"/>
            <a:ext cx="6278903" cy="4195762"/>
          </a:xfrm>
        </p:spPr>
      </p:pic>
    </p:spTree>
    <p:extLst>
      <p:ext uri="{BB962C8B-B14F-4D97-AF65-F5344CB8AC3E}">
        <p14:creationId xmlns:p14="http://schemas.microsoft.com/office/powerpoint/2010/main" val="11101201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F7E3B-A45D-F644-A9F3-667415E9E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Συνεργασία με Τομέα Τουρισμού Νέας Δημοκρατίας (09/03/2018)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AE392F8-6855-BF42-85E0-376C603EC9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7272" y="2052638"/>
            <a:ext cx="6239231" cy="4195762"/>
          </a:xfrm>
        </p:spPr>
      </p:pic>
    </p:spTree>
    <p:extLst>
      <p:ext uri="{BB962C8B-B14F-4D97-AF65-F5344CB8AC3E}">
        <p14:creationId xmlns:p14="http://schemas.microsoft.com/office/powerpoint/2010/main" val="14690800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CC1EF-E68B-874D-886C-2E765CB24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b="1" dirty="0"/>
              <a:t>Συνεργασία με Περιφέρεια Κεντρικής Μακεδονίας (Ιούνιος 2018)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A85CB6-2461-BB45-8841-D2C7EC6EA8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5432" y="2052638"/>
            <a:ext cx="6362912" cy="4195762"/>
          </a:xfrm>
        </p:spPr>
      </p:pic>
    </p:spTree>
    <p:extLst>
      <p:ext uri="{BB962C8B-B14F-4D97-AF65-F5344CB8AC3E}">
        <p14:creationId xmlns:p14="http://schemas.microsoft.com/office/powerpoint/2010/main" val="30190215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56E5C-1D6C-6A49-8221-C4FE6948F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b="1" dirty="0"/>
              <a:t>Συνεργασία με Περιφέρεια Κεντρικής Μακεδονίας (Ιούνιος 2018) </a:t>
            </a:r>
            <a:endParaRPr lang="en-US" sz="4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D2EE09-DE42-7944-BA80-594D531ACD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3731" y="2052638"/>
            <a:ext cx="4246313" cy="4195762"/>
          </a:xfrm>
        </p:spPr>
      </p:pic>
    </p:spTree>
    <p:extLst>
      <p:ext uri="{BB962C8B-B14F-4D97-AF65-F5344CB8AC3E}">
        <p14:creationId xmlns:p14="http://schemas.microsoft.com/office/powerpoint/2010/main" val="3332128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E3B74-92FA-BE48-A145-B74E79265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MITT 2017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872966-C4A5-B34E-8379-0B91991BEB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2123" y="2052638"/>
            <a:ext cx="6269529" cy="4195762"/>
          </a:xfrm>
        </p:spPr>
      </p:pic>
    </p:spTree>
    <p:extLst>
      <p:ext uri="{BB962C8B-B14F-4D97-AF65-F5344CB8AC3E}">
        <p14:creationId xmlns:p14="http://schemas.microsoft.com/office/powerpoint/2010/main" val="1087925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8D51D-1C99-F746-B2F8-E4D288D9D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MITT 2017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FD2859-70E5-EF4C-9365-B2678CEF3D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9734" y="2052638"/>
            <a:ext cx="6274307" cy="4195762"/>
          </a:xfrm>
        </p:spPr>
      </p:pic>
    </p:spTree>
    <p:extLst>
      <p:ext uri="{BB962C8B-B14F-4D97-AF65-F5344CB8AC3E}">
        <p14:creationId xmlns:p14="http://schemas.microsoft.com/office/powerpoint/2010/main" val="1901305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2E413-6C92-D647-B6F7-107BC95A0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MITT 2018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F29555-FC61-9C4D-B672-2189A89833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2444" y="2052638"/>
            <a:ext cx="5608887" cy="4195762"/>
          </a:xfrm>
        </p:spPr>
      </p:pic>
    </p:spTree>
    <p:extLst>
      <p:ext uri="{BB962C8B-B14F-4D97-AF65-F5344CB8AC3E}">
        <p14:creationId xmlns:p14="http://schemas.microsoft.com/office/powerpoint/2010/main" val="3852498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DA99A-6818-234F-9F09-3EF2EE85E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MITT 2018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E19DF7-AC6B-6A43-8FE1-E5C9A0C0B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0275" y="2052638"/>
            <a:ext cx="6333225" cy="4195762"/>
          </a:xfrm>
        </p:spPr>
      </p:pic>
    </p:spTree>
    <p:extLst>
      <p:ext uri="{BB962C8B-B14F-4D97-AF65-F5344CB8AC3E}">
        <p14:creationId xmlns:p14="http://schemas.microsoft.com/office/powerpoint/2010/main" val="10682294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124</TotalTime>
  <Words>660</Words>
  <Application>Microsoft Macintosh PowerPoint</Application>
  <PresentationFormat>Widescreen</PresentationFormat>
  <Paragraphs>91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9" baseType="lpstr">
      <vt:lpstr>Arial</vt:lpstr>
      <vt:lpstr>Century Gothic</vt:lpstr>
      <vt:lpstr>Times New Roman</vt:lpstr>
      <vt:lpstr>Wingdings 3</vt:lpstr>
      <vt:lpstr>Ion</vt:lpstr>
      <vt:lpstr>Β. Τζέρπος, Δρ.Θ.  Οι δράσεις του Συνοδικού Γραφείου Προσκυνηματικών Περιηγήσεων από το  Β´ Πανελλήνιο Συνέδριο Προσκυνηματικών Περιηγήσεων έως και σήμερα.</vt:lpstr>
      <vt:lpstr>4 κατευθύνσεις-άξονες δράσεων:</vt:lpstr>
      <vt:lpstr>Α) Συμμετοχή του Συν. Γραφείου σε Διεθνείς Εκθέσεις Τουρισμού,  </vt:lpstr>
      <vt:lpstr>MITT 2017 </vt:lpstr>
      <vt:lpstr>MITT 2017</vt:lpstr>
      <vt:lpstr>MITT 2017</vt:lpstr>
      <vt:lpstr>MITT 2017</vt:lpstr>
      <vt:lpstr>MITT 2018</vt:lpstr>
      <vt:lpstr>MITT 2018</vt:lpstr>
      <vt:lpstr>MITT 2018</vt:lpstr>
      <vt:lpstr>UITT 2017 </vt:lpstr>
      <vt:lpstr>UITT 2017 </vt:lpstr>
      <vt:lpstr>UITT 2017</vt:lpstr>
      <vt:lpstr>UITT 2017 </vt:lpstr>
      <vt:lpstr>UITT 2018</vt:lpstr>
      <vt:lpstr>UITT 2018 </vt:lpstr>
      <vt:lpstr>UITT 2018 </vt:lpstr>
      <vt:lpstr>UITT 2018 </vt:lpstr>
      <vt:lpstr>Β) Διεθνείς συναντήσεις και συνεργασίες</vt:lpstr>
      <vt:lpstr>ΙΣΡΑΗΛ 2017</vt:lpstr>
      <vt:lpstr>ΙΣΡΑΗΛ 2017 </vt:lpstr>
      <vt:lpstr>ΒΗΡΥΤΤΟΣ 2018 </vt:lpstr>
      <vt:lpstr>ΒΗΡΥΤΤΟΣ 2018 </vt:lpstr>
      <vt:lpstr>ΒΗΡΥΤΤΟΣ 2018</vt:lpstr>
      <vt:lpstr>ΣΥΝΑΝΤΗΣΗ ΜΕ ΠΡΕΣΒΗ ΛΙΒΑΝΟΥ κ. DONA BARAKAT</vt:lpstr>
      <vt:lpstr>Γ) Συνέδρια - Ημερίδες</vt:lpstr>
      <vt:lpstr>Διεθνές Συνέδριο Τουρισμού SITCON 2017 (Βελιγράδι, Σερβία) </vt:lpstr>
      <vt:lpstr>Διεθνές Συνέδριο Τουρισμού SITCON 2017 (Βελιγράδι, Σερβία) </vt:lpstr>
      <vt:lpstr>Διεθνές Συνέδριο Τουρισμού SITCON 2017 (Βελιγράδι, Σερβία) </vt:lpstr>
      <vt:lpstr>Διεθνές Συνέδριο Τουρισμού SITCON 2017 (Βελιγράδι, Σερβία) </vt:lpstr>
      <vt:lpstr>Διεθνές Συνέδριο Τουρισμού SITCON 2017 (Βελιγράδι, Σερβία) </vt:lpstr>
      <vt:lpstr>Διεθνές Συνέδριο Τουρισμού SITCON 2017 (Βελιγράδι, Σερβία) </vt:lpstr>
      <vt:lpstr>Διεθνές Συνέδριο Τουρισμού SITCON 2017 (Βελιγράδι, Σερβία) </vt:lpstr>
      <vt:lpstr>Ημερίδα για τα «Βήματα του Αποστόλου Παύλου», Θεσ/νίκη 2017  </vt:lpstr>
      <vt:lpstr>Ημερίδα για τα «Βήματα του Αποστόλου Παύλου», Θεσ/νίκη 2017</vt:lpstr>
      <vt:lpstr>Ημερίδα για τα «Βήματα του Αποστόλου Παύλου», Θεσ/νίκη 2017</vt:lpstr>
      <vt:lpstr>Επιμόρφωση Νέων Κληρικών Ι.Α.Α. (14.5.2018) </vt:lpstr>
      <vt:lpstr>Εκδήλωση στο Πνευματικό Κέντρο Ι. Ναού Αγίας Παρασκευής Νέας Πεντέλης (Οκτώβριος 2018)</vt:lpstr>
      <vt:lpstr>Εκδήλωση στο Πνευματικό Κέντρο Ι. Ναού Αγίας Παρασκευής Νέας Πεντέλης (Οκτώβριος 2018)</vt:lpstr>
      <vt:lpstr>Εκδήλωση Κ.Ο.Τ. στην Αθήνα (Οκτώβριος 2018) </vt:lpstr>
      <vt:lpstr>Εκδήλωση Κ.Ο.Τ. στην Αθήνα (Οκτώβριος 2018) </vt:lpstr>
      <vt:lpstr>Ημερίδα για το έτος 2017-2018 ως έτος Τουρισμού Ελλάδας-Ρωσίας (Βουλή των Ελλήνων, 19 Οκτω-βρίου 2018)</vt:lpstr>
      <vt:lpstr>Ημερίδα για το έτος 2017-2018 ως έτος Τουρισμού Ελλάδας-Ρωσίας (Βουλή των Ελλήνων, 19 Οκτω-βρίου 2018)</vt:lpstr>
      <vt:lpstr>Ημερίδα για το έτος 2017-2018 ως έτος Τουρισμού Ελλάδας-Ρωσίας (Βουλή των Ελλήνων, 19 Οκτω-βρίου 2018)</vt:lpstr>
      <vt:lpstr>Ημερίδα για το έτος 2017-2018 ως έτος Τουρισμού Ελλάδας-Ρωσίας (Βουλή των Ελλήνων, 19 Οκτω-βρίου 2018)</vt:lpstr>
      <vt:lpstr>Δ) Συνεργασία με κρατικούς και κοινοβουλευτικούς φορείς</vt:lpstr>
      <vt:lpstr>Ειδική Μόνιμη Επιτροπή Περιφερειών της Βουλής</vt:lpstr>
      <vt:lpstr>Ειδική Μόνιμη Επιτροπή Περιφερειών της Βουλής</vt:lpstr>
      <vt:lpstr>Συνεργασία με Περιφέρεια Αττικής (Νοέμβριος 2017) </vt:lpstr>
      <vt:lpstr>Συνεργασία με Τομέα Τουρισμού Νέας Δημοκρατίας (09/03/2018)</vt:lpstr>
      <vt:lpstr>Συνεργασία με Τομέα Τουρισμού Νέας Δημοκρατίας (09/03/2018)</vt:lpstr>
      <vt:lpstr>Συνεργασία με Τομέα Τουρισμού Νέας Δημοκρατίας (09/03/2018)</vt:lpstr>
      <vt:lpstr>Συνεργασία με Περιφέρεια Κεντρικής Μακεδονίας (Ιούνιος 2018) </vt:lpstr>
      <vt:lpstr>Συνεργασία με Περιφέρεια Κεντρικής Μακεδονίας (Ιούνιος 2018)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Β. Τζέρπος, Δρ.Θ.  Οι δράσεις του Συνοδικού Γραφείου Προσκυνηματικών Περιηγήσεων από το  Β´ Πανελλήνιο Συνέδριο Προσκυνηματικών Περιηγήσεων έως και σήμερα.</dc:title>
  <dc:creator>Vasileios Tzerpos</dc:creator>
  <cp:lastModifiedBy>Vasileios Tzerpos</cp:lastModifiedBy>
  <cp:revision>19</cp:revision>
  <dcterms:created xsi:type="dcterms:W3CDTF">2018-11-01T22:57:18Z</dcterms:created>
  <dcterms:modified xsi:type="dcterms:W3CDTF">2018-11-02T14:05:25Z</dcterms:modified>
</cp:coreProperties>
</file>